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BF83E-AEA4-40B7-A939-1D7459651215}" type="datetimeFigureOut">
              <a:rPr lang="en-US" smtClean="0"/>
              <a:t>9/14/2011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6FC6-1FE0-4BE3-BD7D-16351695DC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6FC6-1FE0-4BE3-BD7D-16351695DCE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6FC6-1FE0-4BE3-BD7D-16351695DCE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6FC6-1FE0-4BE3-BD7D-16351695DCE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6FC6-1FE0-4BE3-BD7D-16351695DCE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6FC6-1FE0-4BE3-BD7D-16351695DCE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76FC6-1FE0-4BE3-BD7D-16351695DCE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9/14/2011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9/14/2011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9/14/2011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Combustion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combustion reaction occurs when a compound that contains carbon and hydrogen is burned in Oxygen gas (O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). It always produces carbon dioxide and water vapor.</a:t>
            </a:r>
          </a:p>
          <a:p>
            <a:r>
              <a:rPr lang="en-US" sz="2400" dirty="0" smtClean="0"/>
              <a:t>Example:</a:t>
            </a:r>
          </a:p>
          <a:p>
            <a:pPr lvl="1"/>
            <a:r>
              <a:rPr lang="en-US" sz="2000" dirty="0" smtClean="0"/>
              <a:t>CH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+ 2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</a:t>
            </a:r>
            <a:r>
              <a:rPr lang="en-US" sz="2000" dirty="0" smtClean="0">
                <a:sym typeface="Wingdings" pitchFamily="2" charset="2"/>
              </a:rPr>
              <a:t>   CO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 + 2 H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O</a:t>
            </a:r>
          </a:p>
          <a:p>
            <a:pPr lvl="1"/>
            <a:endParaRPr lang="en-US" sz="2000" dirty="0" smtClean="0">
              <a:sym typeface="Wingdings" pitchFamily="2" charset="2"/>
            </a:endParaRPr>
          </a:p>
          <a:p>
            <a:pPr lvl="1"/>
            <a:r>
              <a:rPr lang="en-US" sz="2000" dirty="0" smtClean="0">
                <a:sym typeface="Wingdings" pitchFamily="2" charset="2"/>
              </a:rPr>
              <a:t>Many times the compound also contains oxygen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Example: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2C</a:t>
            </a:r>
            <a:r>
              <a:rPr lang="en-US" sz="2000" baseline="-25000" dirty="0" smtClean="0">
                <a:sym typeface="Wingdings" pitchFamily="2" charset="2"/>
              </a:rPr>
              <a:t>3</a:t>
            </a:r>
            <a:r>
              <a:rPr lang="en-US" sz="2000" dirty="0" smtClean="0">
                <a:sym typeface="Wingdings" pitchFamily="2" charset="2"/>
              </a:rPr>
              <a:t>H</a:t>
            </a:r>
            <a:r>
              <a:rPr lang="en-US" sz="2000" baseline="-25000" dirty="0" smtClean="0">
                <a:sym typeface="Wingdings" pitchFamily="2" charset="2"/>
              </a:rPr>
              <a:t>4</a:t>
            </a:r>
            <a:r>
              <a:rPr lang="en-US" sz="2000" dirty="0" smtClean="0">
                <a:sym typeface="Wingdings" pitchFamily="2" charset="2"/>
              </a:rPr>
              <a:t>O</a:t>
            </a:r>
            <a:r>
              <a:rPr lang="en-US" sz="2000" baseline="-25000" dirty="0" smtClean="0">
                <a:sym typeface="Wingdings" pitchFamily="2" charset="2"/>
              </a:rPr>
              <a:t>3</a:t>
            </a:r>
            <a:r>
              <a:rPr lang="en-US" sz="2000" dirty="0" smtClean="0">
                <a:sym typeface="Wingdings" pitchFamily="2" charset="2"/>
              </a:rPr>
              <a:t> +</a:t>
            </a:r>
            <a:r>
              <a:rPr lang="en-US" sz="2000" dirty="0" smtClean="0"/>
              <a:t> </a:t>
            </a:r>
            <a:r>
              <a:rPr lang="en-US" sz="2000" dirty="0" smtClean="0"/>
              <a:t>5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</a:t>
            </a:r>
            <a:r>
              <a:rPr lang="en-US" sz="2000" dirty="0" smtClean="0">
                <a:sym typeface="Wingdings" pitchFamily="2" charset="2"/>
              </a:rPr>
              <a:t>  6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CO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 + </a:t>
            </a:r>
            <a:r>
              <a:rPr lang="en-US" sz="2000" dirty="0" smtClean="0">
                <a:sym typeface="Wingdings" pitchFamily="2" charset="2"/>
              </a:rPr>
              <a:t>4 H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O</a:t>
            </a:r>
          </a:p>
          <a:p>
            <a:pPr lvl="1"/>
            <a:endParaRPr lang="en-US" sz="2000" dirty="0" smtClean="0">
              <a:sym typeface="Wingdings" pitchFamily="2" charset="2"/>
            </a:endParaRPr>
          </a:p>
          <a:p>
            <a:pPr lvl="1"/>
            <a:r>
              <a:rPr lang="en-US" sz="2000" dirty="0" smtClean="0">
                <a:sym typeface="Wingdings" pitchFamily="2" charset="2"/>
              </a:rPr>
              <a:t>Notice the products remain the same.</a:t>
            </a:r>
            <a:endParaRPr lang="en-US" sz="2000" dirty="0" smtClean="0">
              <a:sym typeface="Wingdings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What are combustion reactions?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Vitamin C is a compound made up of carbon, hydrogen and oxygen atoms. When we combust 1.00g of vitamin C we produce 1.50g of carbon dioxide and 0.408g of water vapor. Find the empirical formula of vitamin C.</a:t>
            </a:r>
          </a:p>
          <a:p>
            <a:endParaRPr lang="en-US" sz="2000" dirty="0" smtClean="0"/>
          </a:p>
          <a:p>
            <a:r>
              <a:rPr lang="en-US" sz="2000" dirty="0" smtClean="0"/>
              <a:t>#1 We know that it is a combustion reaction so:</a:t>
            </a:r>
          </a:p>
          <a:p>
            <a:pPr lvl="1"/>
            <a:r>
              <a:rPr lang="en-US" sz="2000" dirty="0" err="1" smtClean="0"/>
              <a:t>C</a:t>
            </a:r>
            <a:r>
              <a:rPr lang="en-US" sz="2000" baseline="-25000" dirty="0" err="1" smtClean="0"/>
              <a:t>x</a:t>
            </a:r>
            <a:r>
              <a:rPr lang="en-US" sz="2000" dirty="0" err="1" smtClean="0"/>
              <a:t>H</a:t>
            </a:r>
            <a:r>
              <a:rPr lang="en-US" sz="2000" baseline="-25000" dirty="0" err="1" smtClean="0"/>
              <a:t>y</a:t>
            </a:r>
            <a:r>
              <a:rPr lang="en-US" sz="2000" dirty="0" err="1" smtClean="0"/>
              <a:t>O</a:t>
            </a:r>
            <a:r>
              <a:rPr lang="en-US" sz="2000" baseline="-25000" dirty="0" err="1" smtClean="0"/>
              <a:t>z</a:t>
            </a:r>
            <a:r>
              <a:rPr lang="en-US" sz="2000" dirty="0" smtClean="0"/>
              <a:t>  + 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</a:t>
            </a:r>
            <a:r>
              <a:rPr lang="en-US" sz="2000" dirty="0" smtClean="0">
                <a:sym typeface="Wingdings" pitchFamily="2" charset="2"/>
              </a:rPr>
              <a:t>   CO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 + </a:t>
            </a:r>
            <a:r>
              <a:rPr lang="en-US" sz="2000" dirty="0" smtClean="0">
                <a:sym typeface="Wingdings" pitchFamily="2" charset="2"/>
              </a:rPr>
              <a:t> H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O</a:t>
            </a:r>
          </a:p>
          <a:p>
            <a:pPr lvl="1"/>
            <a:endParaRPr lang="en-US" sz="2000" dirty="0" smtClean="0">
              <a:sym typeface="Wingdings" pitchFamily="2" charset="2"/>
            </a:endParaRPr>
          </a:p>
          <a:p>
            <a:pPr lvl="1"/>
            <a:r>
              <a:rPr lang="en-US" sz="2000" dirty="0" smtClean="0">
                <a:sym typeface="Wingdings" pitchFamily="2" charset="2"/>
              </a:rPr>
              <a:t>#2 We notice that all the carbon atoms from vitamin C became part of carbon dioxide so;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1.50g CO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x 1 mole </a:t>
            </a:r>
            <a:r>
              <a:rPr lang="en-US" sz="2000" dirty="0" smtClean="0">
                <a:sym typeface="Wingdings" pitchFamily="2" charset="2"/>
              </a:rPr>
              <a:t>CO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/ 44 g = 0.0341 moles of </a:t>
            </a:r>
            <a:r>
              <a:rPr lang="en-US" sz="2000" dirty="0" smtClean="0">
                <a:sym typeface="Wingdings" pitchFamily="2" charset="2"/>
              </a:rPr>
              <a:t>CO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</a:t>
            </a:r>
            <a:endParaRPr lang="en-US" sz="2000" dirty="0" smtClean="0">
              <a:sym typeface="Wingdings" pitchFamily="2" charset="2"/>
            </a:endParaRPr>
          </a:p>
          <a:p>
            <a:pPr lvl="1"/>
            <a:r>
              <a:rPr lang="en-US" sz="2000" dirty="0" smtClean="0">
                <a:sym typeface="Wingdings" pitchFamily="2" charset="2"/>
              </a:rPr>
              <a:t>Since there is only 1 atom of carbon in CO</a:t>
            </a:r>
            <a:r>
              <a:rPr lang="en-US" sz="2000" baseline="-25000" dirty="0" smtClean="0">
                <a:sym typeface="Wingdings" pitchFamily="2" charset="2"/>
              </a:rPr>
              <a:t>2  </a:t>
            </a:r>
            <a:r>
              <a:rPr lang="en-US" sz="2000" dirty="0" smtClean="0">
                <a:sym typeface="Wingdings" pitchFamily="2" charset="2"/>
              </a:rPr>
              <a:t> we have 0.0341 moles of C </a:t>
            </a:r>
          </a:p>
          <a:p>
            <a:pPr lvl="8"/>
            <a:endParaRPr lang="en-US" sz="1300" dirty="0" smtClean="0">
              <a:sym typeface="Wingdings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Using a combustion reaction to find empirical formula.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715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#3 We have 0.408 g of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 so all the hydrogen atoms from vitamin C became part of the water vapor.</a:t>
            </a:r>
          </a:p>
          <a:p>
            <a:r>
              <a:rPr lang="en-US" sz="2000" dirty="0" smtClean="0"/>
              <a:t>0.408 g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</a:t>
            </a:r>
            <a:r>
              <a:rPr lang="en-US" sz="2000" dirty="0" smtClean="0"/>
              <a:t>x 1 mole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</a:t>
            </a:r>
            <a:r>
              <a:rPr lang="en-US" sz="2000" dirty="0" smtClean="0"/>
              <a:t>/ 18 grams = 0.0227 moles of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</a:t>
            </a:r>
            <a:endParaRPr lang="en-US" sz="2000" dirty="0" smtClean="0"/>
          </a:p>
          <a:p>
            <a:r>
              <a:rPr lang="en-US" sz="2000" dirty="0" smtClean="0"/>
              <a:t>Notice thee are TWO atoms of hydrogen in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</a:t>
            </a:r>
            <a:r>
              <a:rPr lang="en-US" sz="2000" dirty="0" smtClean="0"/>
              <a:t> so;</a:t>
            </a:r>
          </a:p>
          <a:p>
            <a:r>
              <a:rPr lang="en-US" sz="2000" dirty="0" smtClean="0"/>
              <a:t>We have 2x 0.0227= 0.0454 moles of Hydrogen</a:t>
            </a:r>
          </a:p>
          <a:p>
            <a:endParaRPr lang="en-US" sz="2000" dirty="0" smtClean="0"/>
          </a:p>
          <a:p>
            <a:r>
              <a:rPr lang="en-US" sz="2000" dirty="0" smtClean="0"/>
              <a:t>#4 We now go back to Vitamin C, </a:t>
            </a:r>
            <a:r>
              <a:rPr lang="en-US" sz="2000" dirty="0" err="1" smtClean="0"/>
              <a:t>C</a:t>
            </a:r>
            <a:r>
              <a:rPr lang="en-US" sz="2000" baseline="-25000" dirty="0" err="1" smtClean="0"/>
              <a:t>x</a:t>
            </a:r>
            <a:r>
              <a:rPr lang="en-US" sz="2000" dirty="0" err="1" smtClean="0"/>
              <a:t>H</a:t>
            </a:r>
            <a:r>
              <a:rPr lang="en-US" sz="2000" baseline="-25000" dirty="0" err="1" smtClean="0"/>
              <a:t>y</a:t>
            </a:r>
            <a:r>
              <a:rPr lang="en-US" sz="2000" dirty="0" err="1" smtClean="0"/>
              <a:t>O</a:t>
            </a:r>
            <a:r>
              <a:rPr lang="en-US" sz="2000" baseline="-25000" dirty="0" err="1" smtClean="0"/>
              <a:t>z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We know we have:</a:t>
            </a:r>
          </a:p>
          <a:p>
            <a:r>
              <a:rPr lang="en-US" sz="2000" dirty="0" smtClean="0"/>
              <a:t>0.0341 moles of C x 12g/1 mole of C= .409g of C</a:t>
            </a:r>
          </a:p>
          <a:p>
            <a:r>
              <a:rPr lang="en-US" sz="2000" dirty="0" smtClean="0"/>
              <a:t>0.0454 moles of H x 1g / 1mole of H = .0454g of H</a:t>
            </a:r>
          </a:p>
          <a:p>
            <a:endParaRPr lang="en-US" sz="2000" dirty="0" smtClean="0"/>
          </a:p>
          <a:p>
            <a:r>
              <a:rPr lang="en-US" sz="2000" dirty="0" smtClean="0"/>
              <a:t>Oxygen = (1.00- .409- .0454)= .546 g of O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0166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#5 We now know the grams of each of the elements that make up vitamin C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2000" dirty="0" smtClean="0"/>
              <a:t>C = .409g x 1mole C/ 12g = .0341 moles</a:t>
            </a:r>
          </a:p>
          <a:p>
            <a:pPr lvl="1"/>
            <a:r>
              <a:rPr lang="en-US" sz="2000" dirty="0" smtClean="0"/>
              <a:t>H =  .0454 g x 1mole H/ 1g = .0454 moles</a:t>
            </a:r>
          </a:p>
          <a:p>
            <a:pPr lvl="1"/>
            <a:r>
              <a:rPr lang="en-US" sz="2000" dirty="0" smtClean="0"/>
              <a:t>O =  .546 g x 1mole O/ 16 g = .0341 moles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Divide all moles by smallest answer</a:t>
            </a:r>
          </a:p>
          <a:p>
            <a:pPr lvl="1"/>
            <a:r>
              <a:rPr lang="en-US" sz="2000" dirty="0" smtClean="0"/>
              <a:t>C= .0341/.0341 =1</a:t>
            </a:r>
          </a:p>
          <a:p>
            <a:pPr lvl="1"/>
            <a:r>
              <a:rPr lang="en-US" sz="2000" dirty="0" smtClean="0"/>
              <a:t>H= .0454/.0341 = 1.33</a:t>
            </a:r>
          </a:p>
          <a:p>
            <a:pPr lvl="1"/>
            <a:r>
              <a:rPr lang="en-US" sz="2000" dirty="0" smtClean="0"/>
              <a:t>O = .0341/ .0341= 1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Multiply all answers by 3 and we get</a:t>
            </a:r>
          </a:p>
          <a:p>
            <a:pPr lvl="1"/>
            <a:r>
              <a:rPr lang="en-US" sz="2000" dirty="0" smtClean="0"/>
              <a:t>C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1.Balance the following reactions</a:t>
            </a:r>
          </a:p>
          <a:p>
            <a:pPr lvl="1"/>
            <a:r>
              <a:rPr lang="en-US" sz="2000" dirty="0" smtClean="0"/>
              <a:t>A) </a:t>
            </a:r>
            <a:r>
              <a:rPr lang="en-US" sz="2000" dirty="0" err="1" smtClean="0"/>
              <a:t>CaO</a:t>
            </a:r>
            <a:r>
              <a:rPr lang="en-US" sz="2000" dirty="0" smtClean="0"/>
              <a:t> + HNO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Ca(NO</a:t>
            </a:r>
            <a:r>
              <a:rPr lang="en-US" sz="2000" baseline="-25000" dirty="0" smtClean="0">
                <a:sym typeface="Wingdings" pitchFamily="2" charset="2"/>
              </a:rPr>
              <a:t>3</a:t>
            </a:r>
            <a:r>
              <a:rPr lang="en-US" sz="2000" dirty="0" smtClean="0">
                <a:sym typeface="Wingdings" pitchFamily="2" charset="2"/>
              </a:rPr>
              <a:t>)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 + H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O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B)  NH</a:t>
            </a:r>
            <a:r>
              <a:rPr lang="en-US" sz="2000" baseline="-25000" dirty="0" smtClean="0">
                <a:sym typeface="Wingdings" pitchFamily="2" charset="2"/>
              </a:rPr>
              <a:t>3</a:t>
            </a:r>
            <a:r>
              <a:rPr lang="en-US" sz="2000" dirty="0" smtClean="0">
                <a:sym typeface="Wingdings" pitchFamily="2" charset="2"/>
              </a:rPr>
              <a:t> + H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SO</a:t>
            </a:r>
            <a:r>
              <a:rPr lang="en-US" sz="2000" baseline="-25000" dirty="0" smtClean="0">
                <a:sym typeface="Wingdings" pitchFamily="2" charset="2"/>
              </a:rPr>
              <a:t>4</a:t>
            </a:r>
            <a:r>
              <a:rPr lang="en-US" sz="2000" dirty="0" smtClean="0">
                <a:sym typeface="Wingdings" pitchFamily="2" charset="2"/>
              </a:rPr>
              <a:t>   (NH</a:t>
            </a:r>
            <a:r>
              <a:rPr lang="en-US" sz="2000" baseline="-25000" dirty="0" smtClean="0">
                <a:sym typeface="Wingdings" pitchFamily="2" charset="2"/>
              </a:rPr>
              <a:t>4</a:t>
            </a:r>
            <a:r>
              <a:rPr lang="en-US" sz="2000" dirty="0" smtClean="0">
                <a:sym typeface="Wingdings" pitchFamily="2" charset="2"/>
              </a:rPr>
              <a:t>)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SO</a:t>
            </a:r>
            <a:r>
              <a:rPr lang="en-US" sz="2000" baseline="-25000" dirty="0" smtClean="0">
                <a:sym typeface="Wingdings" pitchFamily="2" charset="2"/>
              </a:rPr>
              <a:t>4</a:t>
            </a:r>
            <a:r>
              <a:rPr lang="en-US" sz="2000" dirty="0" smtClean="0">
                <a:sym typeface="Wingdings" pitchFamily="2" charset="2"/>
              </a:rPr>
              <a:t> </a:t>
            </a:r>
            <a:endParaRPr lang="en-US" sz="2000" dirty="0" smtClean="0">
              <a:sym typeface="Wingdings" pitchFamily="2" charset="2"/>
            </a:endParaRPr>
          </a:p>
          <a:p>
            <a:pPr lvl="1"/>
            <a:endParaRPr lang="en-US" sz="2000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sz="2000" dirty="0" smtClean="0">
                <a:sym typeface="Wingdings" pitchFamily="2" charset="2"/>
              </a:rPr>
              <a:t>2.Given the following reaction, find the grams of H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O are produced</a:t>
            </a:r>
          </a:p>
          <a:p>
            <a:pPr lvl="1"/>
            <a:r>
              <a:rPr lang="en-US" sz="2000" dirty="0" smtClean="0"/>
              <a:t>2C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 </a:t>
            </a:r>
            <a:r>
              <a:rPr lang="en-US" sz="2000" dirty="0" smtClean="0"/>
              <a:t>+ </a:t>
            </a:r>
            <a:r>
              <a:rPr lang="en-US" sz="2000" dirty="0" smtClean="0"/>
              <a:t>15 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</a:t>
            </a:r>
            <a:r>
              <a:rPr lang="en-US" sz="2000" dirty="0" smtClean="0">
                <a:sym typeface="Wingdings" pitchFamily="2" charset="2"/>
              </a:rPr>
              <a:t>  </a:t>
            </a:r>
            <a:r>
              <a:rPr lang="en-US" sz="2000" dirty="0" smtClean="0">
                <a:sym typeface="Wingdings" pitchFamily="2" charset="2"/>
              </a:rPr>
              <a:t>12 </a:t>
            </a:r>
            <a:r>
              <a:rPr lang="en-US" sz="2000" dirty="0" smtClean="0">
                <a:sym typeface="Wingdings" pitchFamily="2" charset="2"/>
              </a:rPr>
              <a:t>CO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 + 6</a:t>
            </a:r>
            <a:r>
              <a:rPr lang="en-US" sz="2000" dirty="0" smtClean="0">
                <a:sym typeface="Wingdings" pitchFamily="2" charset="2"/>
              </a:rPr>
              <a:t> H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O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You start with 125 grams of 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6 </a:t>
            </a:r>
            <a:r>
              <a:rPr lang="en-US" sz="2000" dirty="0" smtClean="0"/>
              <a:t> and  875 g of O</a:t>
            </a:r>
            <a:r>
              <a:rPr lang="en-US" sz="2000" baseline="-25000" dirty="0" smtClean="0"/>
              <a:t>2</a:t>
            </a:r>
          </a:p>
          <a:p>
            <a:pPr lvl="1"/>
            <a:endParaRPr lang="en-US" sz="2000" baseline="-25000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sz="2000" dirty="0" smtClean="0">
                <a:sym typeface="Wingdings" pitchFamily="2" charset="2"/>
              </a:rPr>
              <a:t>3. Find the empirical formula of a compound that is made up of C,H and O. When you combust 2.00g of the compound in excess oxygen gas you produced 3.83g of CO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 and 2.35g of H</a:t>
            </a:r>
            <a:r>
              <a:rPr lang="en-US" sz="2000" baseline="-25000" dirty="0" smtClean="0">
                <a:sym typeface="Wingdings" pitchFamily="2" charset="2"/>
              </a:rPr>
              <a:t>2</a:t>
            </a:r>
            <a:r>
              <a:rPr lang="en-US" sz="2000" dirty="0" smtClean="0">
                <a:sym typeface="Wingdings" pitchFamily="2" charset="2"/>
              </a:rPr>
              <a:t>O</a:t>
            </a:r>
            <a:endParaRPr lang="en-US" sz="2000" dirty="0" smtClean="0">
              <a:sym typeface="Wingdings" pitchFamily="2" charset="2"/>
            </a:endParaRPr>
          </a:p>
          <a:p>
            <a:pPr lvl="1"/>
            <a:endParaRPr lang="en-US" sz="2000" dirty="0" smtClean="0">
              <a:sym typeface="Wingdings" pitchFamily="2" charset="2"/>
            </a:endParaRPr>
          </a:p>
          <a:p>
            <a:pPr lvl="1"/>
            <a:endParaRPr lang="en-US" sz="2000" dirty="0" smtClean="0">
              <a:sym typeface="Wingdings" pitchFamily="2" charset="2"/>
            </a:endParaRPr>
          </a:p>
          <a:p>
            <a:pPr lvl="1"/>
            <a:endParaRPr lang="en-US" sz="2000" dirty="0" smtClean="0">
              <a:sym typeface="Wingdings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Homework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510</Words>
  <Application>Microsoft Office PowerPoint</Application>
  <PresentationFormat>On-screen Show (4:3)</PresentationFormat>
  <Paragraphs>62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Combustion Reactions</vt:lpstr>
      <vt:lpstr>What are combustion reactions?</vt:lpstr>
      <vt:lpstr>Using a combustion reaction to find empirical formula.</vt:lpstr>
      <vt:lpstr>Slide 4</vt:lpstr>
      <vt:lpstr>Slide 5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Combustion Reactions</dc:title>
  <dc:creator>Mr. Rodriguez</dc:creator>
  <cp:lastModifiedBy>Mr. Rodriguez</cp:lastModifiedBy>
  <cp:revision>6</cp:revision>
  <dcterms:created xsi:type="dcterms:W3CDTF">2011-09-15T00:04:06Z</dcterms:created>
  <dcterms:modified xsi:type="dcterms:W3CDTF">2011-09-15T01:01:28Z</dcterms:modified>
</cp:coreProperties>
</file>